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7"/>
  </p:notesMasterIdLst>
  <p:sldIdLst>
    <p:sldId id="538" r:id="rId5"/>
    <p:sldId id="620" r:id="rId6"/>
    <p:sldId id="601" r:id="rId7"/>
    <p:sldId id="333" r:id="rId8"/>
    <p:sldId id="603" r:id="rId9"/>
    <p:sldId id="541" r:id="rId10"/>
    <p:sldId id="604" r:id="rId11"/>
    <p:sldId id="546" r:id="rId12"/>
    <p:sldId id="606" r:id="rId13"/>
    <p:sldId id="551" r:id="rId14"/>
    <p:sldId id="607" r:id="rId15"/>
    <p:sldId id="556" r:id="rId16"/>
    <p:sldId id="608" r:id="rId17"/>
    <p:sldId id="561" r:id="rId18"/>
    <p:sldId id="609" r:id="rId19"/>
    <p:sldId id="566" r:id="rId20"/>
    <p:sldId id="610" r:id="rId21"/>
    <p:sldId id="571" r:id="rId22"/>
    <p:sldId id="611" r:id="rId23"/>
    <p:sldId id="577" r:id="rId24"/>
    <p:sldId id="619" r:id="rId25"/>
    <p:sldId id="576" r:id="rId26"/>
    <p:sldId id="346" r:id="rId27"/>
    <p:sldId id="621" r:id="rId28"/>
    <p:sldId id="347" r:id="rId29"/>
    <p:sldId id="587" r:id="rId30"/>
    <p:sldId id="348" r:id="rId31"/>
    <p:sldId id="590" r:id="rId32"/>
    <p:sldId id="592" r:id="rId33"/>
    <p:sldId id="594" r:id="rId34"/>
    <p:sldId id="596" r:id="rId35"/>
    <p:sldId id="59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3374D542-6E3E-455F-9BFB-B45891911720}">
          <p14:sldIdLst>
            <p14:sldId id="538"/>
            <p14:sldId id="620"/>
            <p14:sldId id="601"/>
            <p14:sldId id="333"/>
            <p14:sldId id="603"/>
            <p14:sldId id="541"/>
            <p14:sldId id="604"/>
            <p14:sldId id="546"/>
            <p14:sldId id="606"/>
            <p14:sldId id="551"/>
            <p14:sldId id="607"/>
            <p14:sldId id="556"/>
            <p14:sldId id="608"/>
            <p14:sldId id="561"/>
            <p14:sldId id="609"/>
            <p14:sldId id="566"/>
            <p14:sldId id="610"/>
            <p14:sldId id="571"/>
            <p14:sldId id="611"/>
            <p14:sldId id="577"/>
            <p14:sldId id="619"/>
            <p14:sldId id="576"/>
            <p14:sldId id="346"/>
            <p14:sldId id="621"/>
            <p14:sldId id="347"/>
            <p14:sldId id="587"/>
            <p14:sldId id="348"/>
            <p14:sldId id="590"/>
            <p14:sldId id="592"/>
            <p14:sldId id="594"/>
            <p14:sldId id="596"/>
            <p14:sldId id="598"/>
          </p14:sldIdLst>
        </p14:section>
        <p14:section name="Using Remix 3D to Search for Models" id="{6844172C-9703-4DC7-908A-C23538616A3C}">
          <p14:sldIdLst/>
        </p14:section>
        <p14:section name="Insert a 3D Model from a File" id="{66737F24-1C36-4DF4-A00F-927A3F1468AC}">
          <p14:sldIdLst/>
        </p14:section>
        <p14:section name="Position and Rotate Your 3D Model" id="{A08F0015-E7F5-4E26-BBAF-AEE4F9A16AD2}">
          <p14:sldIdLst/>
        </p14:section>
        <p14:section name="Animate Your 3D Model" id="{B62868DA-F525-4AC5-9E3E-39ECA0154BBD}">
          <p14:sldIdLst/>
        </p14:section>
        <p14:section name="Learn More" id="{62756D7E-964E-493A-83A1-13BC0B6B5E4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8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87" autoAdjust="0"/>
    <p:restoredTop sz="85486" autoAdjust="0"/>
  </p:normalViewPr>
  <p:slideViewPr>
    <p:cSldViewPr snapToGrid="0">
      <p:cViewPr varScale="1">
        <p:scale>
          <a:sx n="62" d="100"/>
          <a:sy n="62" d="100"/>
        </p:scale>
        <p:origin x="960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FCC2-4E7A-4671-AA79-177CB194E449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C38D-F26D-4167-83EF-8774BC62D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68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25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10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0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12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79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56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38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70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238323-0ADF-4328-9564-AEB5DFD80DB6}"/>
              </a:ext>
            </a:extLst>
          </p:cNvPr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76FAE-C8F8-44A1-8BC7-9EB94837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3500"/>
            <a:ext cx="9144000" cy="1790700"/>
          </a:xfrm>
        </p:spPr>
        <p:txBody>
          <a:bodyPr vert="horz" lIns="91440" tIns="0" rIns="91440" bIns="0" rtlCol="0" anchor="t" anchorCtr="0">
            <a:noAutofit/>
          </a:bodyPr>
          <a:lstStyle>
            <a:lvl1pPr>
              <a:lnSpc>
                <a:spcPct val="100000"/>
              </a:lnSpc>
              <a:defRPr lang="en-US" sz="4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900C6-1C2C-4612-8672-356C6DDFD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8009"/>
            <a:ext cx="9144000" cy="128767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lang="en-US" sz="24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>
              <a:lnSpc>
                <a:spcPct val="150000"/>
              </a:lnSpc>
              <a:spcAft>
                <a:spcPts val="1200"/>
              </a:spcAft>
            </a:pPr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74E620-B44E-41FF-8FA1-D955BD69C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r="13926" b="71478"/>
          <a:stretch/>
        </p:blipFill>
        <p:spPr>
          <a:xfrm>
            <a:off x="342899" y="4546601"/>
            <a:ext cx="11715751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4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AB91F-D739-4DD5-859B-B16B125B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34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770BB0-A521-41C6-A0AE-BEE679D2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6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944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2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17C897-2775-4930-B0BE-BEB724532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265176"/>
            <a:ext cx="10983132" cy="7477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815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58610D-0376-4D1E-8ED8-29382288B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83"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C16CD2-606C-441E-BBA3-51767980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32" y="267221"/>
            <a:ext cx="10983132" cy="7477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F41710-1832-1687-98D9-B558FF15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237476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0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E232F-24EC-343F-72A1-0324D0A61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7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5FD28E-AEC9-43B8-86F4-9CD3C41D49D7}"/>
              </a:ext>
            </a:extLst>
          </p:cNvPr>
          <p:cNvSpPr/>
          <p:nvPr userDrawn="1"/>
        </p:nvSpPr>
        <p:spPr>
          <a:xfrm>
            <a:off x="1" y="-1"/>
            <a:ext cx="12310946" cy="704757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AFE014-E3CD-4B9A-A705-F1CADD8F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4" y="448628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DE5F7-8A52-43AD-8F30-F13CF5450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C85AE-A002-4BA3-8D90-3960ED0FF8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03AA5-C732-4ECB-88D6-DAA20E2C1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80433-CBB5-49C5-B032-5A800E5D0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1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2" r:id="rId4"/>
    <p:sldLayoutId id="2147483660" r:id="rId5"/>
    <p:sldLayoutId id="2147483662" r:id="rId6"/>
    <p:sldLayoutId id="2147483661" r:id="rId7"/>
    <p:sldLayoutId id="214748365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962439" y="2359926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BÁO CÁO THỐNG KÊ, PHÂN TÍCH, ĐỐI SÁNH </a:t>
            </a:r>
            <a:br>
              <a:rPr lang="en-US" sz="3200"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3200"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ĐIỂM THI THPT NĂM 2024</a:t>
            </a:r>
            <a:endParaRPr lang="en-US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85" y="536311"/>
            <a:ext cx="11949235" cy="155006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F01A977-962D-4BE0-B52A-7A00F8527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15" y="536312"/>
            <a:ext cx="4780722" cy="1091847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4D7C3D-92F6-4E63-8BD0-966A8CC08907}"/>
              </a:ext>
            </a:extLst>
          </p:cNvPr>
          <p:cNvSpPr txBox="1"/>
          <p:nvPr/>
        </p:nvSpPr>
        <p:spPr>
          <a:xfrm>
            <a:off x="4284921" y="6066506"/>
            <a:ext cx="3296093" cy="51036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ctr">
              <a:lnSpc>
                <a:spcPts val="1800"/>
              </a:lnSpc>
              <a:spcAft>
                <a:spcPts val="60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HÀ NỘI, NGÀY 16 THÁNG 7 NĂM 2024</a:t>
            </a:r>
            <a:endParaRPr lang="en-US" sz="1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0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PHỔ ĐIỂM CÁC MÔN THI</a:t>
            </a:r>
            <a:endParaRPr lang="en-US" sz="4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52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TOÁN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562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" y="360868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TOÁN NĂM 2024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CC472E-CC85-E983-E6C3-1B57FE440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066341"/>
              </p:ext>
            </p:extLst>
          </p:nvPr>
        </p:nvGraphicFramePr>
        <p:xfrm>
          <a:off x="83592" y="1268791"/>
          <a:ext cx="5020842" cy="5442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674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154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951604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1018273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902824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7708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1,003,372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1,045,643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0.012%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64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217,093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21.636%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182,930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17.494 %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64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129952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053BD7-A218-7138-DC08-C0E001169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5228863" y="1268791"/>
            <a:ext cx="6963137" cy="482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1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NGỮ VĂN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54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93" y="210125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NGỮ VĂN 2024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6A95EFE-C71E-AFC7-EA5B-CB1EAAAB2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819890"/>
              </p:ext>
            </p:extLst>
          </p:nvPr>
        </p:nvGraphicFramePr>
        <p:xfrm>
          <a:off x="129893" y="1095171"/>
          <a:ext cx="5167821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5832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45193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911568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1014714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30514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1,008,239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1,050,132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</a:rPr>
                        <a:t>6.86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7.0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92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0.009 %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73,622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7.302 %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53,207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5.067 %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7.0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 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168008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C6EB11-7B6F-873B-0664-2DF9789C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365060" y="1095171"/>
            <a:ext cx="6826940" cy="496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3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VẬT LÍ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75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40" y="186976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VẬT LÍ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F0C710-94D7-C53C-BCB2-DC8B47929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019047"/>
              </p:ext>
            </p:extLst>
          </p:nvPr>
        </p:nvGraphicFramePr>
        <p:xfrm>
          <a:off x="164617" y="1003831"/>
          <a:ext cx="5066220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099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1090258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967930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327,188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345,630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</a:rPr>
                        <a:t>6.57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6.75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 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23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0.007 %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48,379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14.786 %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56,497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16.346 %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96516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EE4FD-9E32-3010-10A2-9D014F455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230836" y="1003830"/>
            <a:ext cx="6961163" cy="523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92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HÓA HỌC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15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94" y="163826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HÓA HỌC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223B32-60A9-181F-B214-7280B0AD7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665688"/>
              </p:ext>
            </p:extLst>
          </p:nvPr>
        </p:nvGraphicFramePr>
        <p:xfrm>
          <a:off x="257215" y="1003831"/>
          <a:ext cx="5066220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91960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1002588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957942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328,117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346,530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6.74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7.0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14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0.004 %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38,375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11.696 %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54,984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15.867 %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7.5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 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C00000"/>
                          </a:solidFill>
                          <a:latin typeface="+mn-lt"/>
                        </a:rPr>
                        <a:t>1,278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446459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AFF2C-184C-2B6E-14C8-A3FD3C23C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421584" y="1003830"/>
            <a:ext cx="6770415" cy="494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6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SINH HỌC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4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94" y="152252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SINH HỌC NĂM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BA37DC-5C08-2794-240E-5112F88A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275043"/>
              </p:ext>
            </p:extLst>
          </p:nvPr>
        </p:nvGraphicFramePr>
        <p:xfrm>
          <a:off x="129894" y="1003831"/>
          <a:ext cx="5056650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099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997660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862940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324,625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342,388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6.39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6.5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36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0.011 %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33,754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10.398 %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13.399 %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6.5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 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391896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EFAA9-D5D0-AFA0-CEB6-055E279AF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5291346" y="1003831"/>
            <a:ext cx="6900654" cy="507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08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LỊCH SỬ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75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50" y="163826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LỊCH SỬ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634C68-CD18-C76A-BAEF-1AF2C9B4C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37559"/>
              </p:ext>
            </p:extLst>
          </p:nvPr>
        </p:nvGraphicFramePr>
        <p:xfrm>
          <a:off x="187950" y="1003831"/>
          <a:ext cx="5066220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099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985902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884268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683,447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706,229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6.03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6.0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38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0.006 %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0.005 %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170,237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24.909 %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92,119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13.044 %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5.75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 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C00000"/>
                          </a:solidFill>
                          <a:latin typeface="+mn-lt"/>
                        </a:rPr>
                        <a:t>2,108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473503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8E0B7-4C45-C1FA-6BEE-2633A90C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349402" y="1003831"/>
            <a:ext cx="6842598" cy="498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81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ĐỊA LÍ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02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3" y="129102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ĐỊA LÍ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708451-5A34-4A1B-0CE5-86C50ACDA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844730"/>
              </p:ext>
            </p:extLst>
          </p:nvPr>
        </p:nvGraphicFramePr>
        <p:xfrm>
          <a:off x="216796" y="1003831"/>
          <a:ext cx="5066220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099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1026505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843665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682,134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704,701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6.15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6.25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112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0.016 %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91,073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13.351 %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30,764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4.366 %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6.25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 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C00000"/>
                          </a:solidFill>
                          <a:latin typeface="+mn-lt"/>
                        </a:rPr>
                        <a:t>3,175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71720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30595-3DBF-4468-E7D1-C6983F6D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419074" y="1003830"/>
            <a:ext cx="6772926" cy="508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50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GIÁO DỤC CÔNG DÂN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35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50" y="175401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GIÁO DỤC CÔNG DÂN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135595-3BBD-6B4D-22E7-C61409BF2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624701"/>
              </p:ext>
            </p:extLst>
          </p:nvPr>
        </p:nvGraphicFramePr>
        <p:xfrm>
          <a:off x="292122" y="1030308"/>
          <a:ext cx="5066220" cy="55411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099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912228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957942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621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565,452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583,619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8.29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8.5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26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0.005 %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5,492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0.971 %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0.776 %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9.0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 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14,693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C00000"/>
                          </a:solidFill>
                          <a:latin typeface="+mn-lt"/>
                        </a:rPr>
                        <a:t>3,661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723027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980BB-9AB4-E349-438D-DE6D5AE6B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5453798" y="1030308"/>
            <a:ext cx="6738202" cy="500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78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TIẾNG ANH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57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01" y="175401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NGOẠI NGỮ (TIẾNG ANH)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9FA25A1-EC82-5651-9B34-F8B696D03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948389"/>
              </p:ext>
            </p:extLst>
          </p:nvPr>
        </p:nvGraphicFramePr>
        <p:xfrm>
          <a:off x="214221" y="1003831"/>
          <a:ext cx="5066220" cy="556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540">
                  <a:extLst>
                    <a:ext uri="{9D8B030D-6E8A-4147-A177-3AD203B41FA5}">
                      <a16:colId xmlns:a16="http://schemas.microsoft.com/office/drawing/2014/main" val="1654042411"/>
                    </a:ext>
                  </a:extLst>
                </a:gridCol>
                <a:gridCol w="1009967">
                  <a:extLst>
                    <a:ext uri="{9D8B030D-6E8A-4147-A177-3AD203B41FA5}">
                      <a16:colId xmlns:a16="http://schemas.microsoft.com/office/drawing/2014/main" val="1480339940"/>
                    </a:ext>
                  </a:extLst>
                </a:gridCol>
                <a:gridCol w="982781">
                  <a:extLst>
                    <a:ext uri="{9D8B030D-6E8A-4147-A177-3AD203B41FA5}">
                      <a16:colId xmlns:a16="http://schemas.microsoft.com/office/drawing/2014/main" val="1873644780"/>
                    </a:ext>
                  </a:extLst>
                </a:gridCol>
                <a:gridCol w="887389">
                  <a:extLst>
                    <a:ext uri="{9D8B030D-6E8A-4147-A177-3AD203B41FA5}">
                      <a16:colId xmlns:a16="http://schemas.microsoft.com/office/drawing/2014/main" val="4221237614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4019487289"/>
                    </a:ext>
                  </a:extLst>
                </a:gridCol>
              </a:tblGrid>
              <a:tr h="3885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7061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Tổng số HS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876,102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906,549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8261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ĐTB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5.45</a:t>
                      </a:r>
                      <a:endParaRPr lang="en-US" sz="15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5052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Trung vị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5.2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 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1414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&lt;=1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192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0.022 %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4964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Số HS có điểm dưới (&lt;5)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392,784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44.833 %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386,861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42.674 %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51093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Điểm HS đạt được nhiều nhất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4.2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 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70485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 điểm 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574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14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điểm 10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latin typeface="+mn-lt"/>
                        </a:rPr>
                        <a:t>565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500" b="1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095398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C48B9-ED3A-03A5-80E9-CEB72AAA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453480" y="1003831"/>
            <a:ext cx="6838834" cy="484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274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PHỔ ĐIỂM MỘT SỐ TỔ HỢP MÔN</a:t>
            </a:r>
            <a:endParaRPr lang="en-US" sz="4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89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86F8BCCC-14B6-437B-92D3-122BF75043AA}"/>
              </a:ext>
            </a:extLst>
          </p:cNvPr>
          <p:cNvSpPr txBox="1">
            <a:spLocks/>
          </p:cNvSpPr>
          <p:nvPr/>
        </p:nvSpPr>
        <p:spPr>
          <a:xfrm>
            <a:off x="534860" y="412237"/>
            <a:ext cx="10845444" cy="89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THỐNG KÊ, PHÂN TÍCH KẾT QUẢ THEO TỔ HỢP MÔN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F1EC078E-5BF5-4B26-8F61-782AD23B77D6}"/>
              </a:ext>
            </a:extLst>
          </p:cNvPr>
          <p:cNvSpPr txBox="1">
            <a:spLocks/>
          </p:cNvSpPr>
          <p:nvPr/>
        </p:nvSpPr>
        <p:spPr>
          <a:xfrm>
            <a:off x="1417056" y="1738401"/>
            <a:ext cx="8319052" cy="4527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A00</a:t>
            </a:r>
            <a:r>
              <a:rPr lang="en-US" sz="360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(Toán, Lý, Hóa)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A01</a:t>
            </a:r>
            <a:r>
              <a:rPr lang="en-US" sz="360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(Toán, Lý, Anh)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B00</a:t>
            </a:r>
            <a:r>
              <a:rPr lang="en-US" sz="360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(Toán, Hóa, Sinh)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C00</a:t>
            </a:r>
            <a:r>
              <a:rPr lang="en-US" sz="360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(Văn, Sử, Địa)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D01</a:t>
            </a:r>
            <a:r>
              <a:rPr lang="en-US" sz="360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(Toán, Văn, Anh)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E9E3DD-D043-5032-1286-08DD27F0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13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1" y="157844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A00 (TOÁN, LÝ, HÓA) – KHOẢNG CHIA 1.0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B128-9C3F-0499-ED06-520136C7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584879" y="1144763"/>
            <a:ext cx="7607121" cy="5565129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76282"/>
              </p:ext>
            </p:extLst>
          </p:nvPr>
        </p:nvGraphicFramePr>
        <p:xfrm>
          <a:off x="276821" y="1723538"/>
          <a:ext cx="4101996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1790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1000180">
                  <a:extLst>
                    <a:ext uri="{9D8B030D-6E8A-4147-A177-3AD203B41FA5}">
                      <a16:colId xmlns:a16="http://schemas.microsoft.com/office/drawing/2014/main" val="2507888922"/>
                    </a:ext>
                  </a:extLst>
                </a:gridCol>
                <a:gridCol w="1340026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Tổng số thí sinh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325,901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343,813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Điểm trung bình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20.9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Trung vị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21.3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5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30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5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881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A00 (TOÁN, LÝ, HÓA) – KHOẢNG CHIA 0.5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EA1E2-26F8-5270-171F-F403A5963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66254" y="1014984"/>
            <a:ext cx="9220408" cy="594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88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00" y="448628"/>
            <a:ext cx="10983132" cy="747763"/>
          </a:xfrm>
        </p:spPr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A01 (TOÁN, VẬT LÍ, NGOẠI NGỮ) – KHOẢNG CHIA 1.0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2DCBD1-709B-FE54-6B89-0B070BD2F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4438850" y="1421263"/>
            <a:ext cx="7753150" cy="518133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87808"/>
              </p:ext>
            </p:extLst>
          </p:nvPr>
        </p:nvGraphicFramePr>
        <p:xfrm>
          <a:off x="150478" y="1574158"/>
          <a:ext cx="4179432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048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1095378">
                  <a:extLst>
                    <a:ext uri="{9D8B030D-6E8A-4147-A177-3AD203B41FA5}">
                      <a16:colId xmlns:a16="http://schemas.microsoft.com/office/drawing/2014/main" val="2507888922"/>
                    </a:ext>
                  </a:extLst>
                </a:gridCol>
                <a:gridCol w="1289006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Tổng số thí sinh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314,412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328,857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Điểm trung bình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Trung vị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30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597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C669-C730-9605-DC44-DFB4BC5C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A01 (TOÁN, VẬT LÍ, NGOẠI NGỮ) – KHOẢNG CHIA 0.5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9871B7-F21F-C878-F6C1-E7826AC97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284790" y="1014984"/>
            <a:ext cx="8668682" cy="592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83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87B03-15FB-4705-83A2-9190AE85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B00 (TOÁN, HÓA HỌC, SINH HỌC) – KHOẢNG CHIA 1.0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29CBDC-2A5B-5DA1-55DC-2B9AC0B9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677064" y="1195323"/>
            <a:ext cx="7514936" cy="540727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87416"/>
              </p:ext>
            </p:extLst>
          </p:nvPr>
        </p:nvGraphicFramePr>
        <p:xfrm>
          <a:off x="269032" y="1626357"/>
          <a:ext cx="4179432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048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1095378">
                  <a:extLst>
                    <a:ext uri="{9D8B030D-6E8A-4147-A177-3AD203B41FA5}">
                      <a16:colId xmlns:a16="http://schemas.microsoft.com/office/drawing/2014/main" val="2507888922"/>
                    </a:ext>
                  </a:extLst>
                </a:gridCol>
                <a:gridCol w="1289006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Tổng số thí sinh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324,554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342,301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Điểm trung bình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20.53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Trung vị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30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514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146E7-E9F9-3637-EBB1-A2E7B5D8B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B00 (TOÁN, HÓA HỌC, SINH HỌC) – KHOẢNG CHIA 0.5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1903EF-27DE-0F70-B362-2FB344AA3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13759" y="1014984"/>
            <a:ext cx="8641410" cy="581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82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69E7C-6D54-4DBC-0F98-14734645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C00 (NGỮ VĂN, LỊCH SỬ, ĐỊA LÝ) – KHOẢNG CHIA 1.0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EA5BE5-5238-D931-9284-3A98FFB9E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4559121" y="1443794"/>
            <a:ext cx="7632879" cy="497624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094777"/>
              </p:ext>
            </p:extLst>
          </p:nvPr>
        </p:nvGraphicFramePr>
        <p:xfrm>
          <a:off x="269032" y="1626357"/>
          <a:ext cx="4179432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048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1095378">
                  <a:extLst>
                    <a:ext uri="{9D8B030D-6E8A-4147-A177-3AD203B41FA5}">
                      <a16:colId xmlns:a16="http://schemas.microsoft.com/office/drawing/2014/main" val="2507888922"/>
                    </a:ext>
                  </a:extLst>
                </a:gridCol>
                <a:gridCol w="1289006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Tổng số thí sinh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681,723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704,024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Điểm trung bình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Trung vị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30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887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EE1B-33A3-7FA2-F0B1-8BF5CD97D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C00 (NGỮ VĂN, LỊCH SỬ, ĐỊA LÝ) – KHOẢNG CHIA 0.5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7C7E5D-7829-467E-752F-2D7984E0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78769" y="1014984"/>
            <a:ext cx="8572227" cy="573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2665B-ADC8-CDD2-9A3C-92965B91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D01 (TOÁN, NGOẠI NGỮ, NGỮ VĂN) – KHOẢNG CHIA 1.0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BD9225-1C7F-2D5C-6631-BCBB1A02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520485" y="1190899"/>
            <a:ext cx="7581363" cy="5312931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245003"/>
              </p:ext>
            </p:extLst>
          </p:nvPr>
        </p:nvGraphicFramePr>
        <p:xfrm>
          <a:off x="178880" y="1626357"/>
          <a:ext cx="4179432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048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1095378">
                  <a:extLst>
                    <a:ext uri="{9D8B030D-6E8A-4147-A177-3AD203B41FA5}">
                      <a16:colId xmlns:a16="http://schemas.microsoft.com/office/drawing/2014/main" val="2507888922"/>
                    </a:ext>
                  </a:extLst>
                </a:gridCol>
                <a:gridCol w="1289006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Tổng số thí sinh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873,126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902,731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Điểm trung bình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Trung vị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Số</a:t>
                      </a:r>
                      <a:r>
                        <a:rPr lang="en-US" sz="1500" b="1" baseline="0">
                          <a:effectLst/>
                        </a:rPr>
                        <a:t> điểm 30</a:t>
                      </a:r>
                      <a:endParaRPr lang="en-US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050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D180D-7544-0EEA-498F-F988E65C4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D01 (TOÁN, NGOẠI NGỮ, NGỮ VĂN) – KHOẢNG CHIA 0.5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B4D55-D092-D5B6-3495-1FCB7D77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104209" y="933961"/>
            <a:ext cx="9220408" cy="617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78413"/>
      </p:ext>
    </p:extLst>
  </p:cSld>
  <p:clrMapOvr>
    <a:masterClrMapping/>
  </p:clrMapOvr>
</p:sld>
</file>

<file path=ppt/theme/theme1.xml><?xml version="1.0" encoding="utf-8"?>
<a:theme xmlns:a="http://schemas.openxmlformats.org/drawingml/2006/main" name="Get Started with 3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marL="0" indent="0" algn="l">
          <a:lnSpc>
            <a:spcPts val="1800"/>
          </a:lnSpc>
          <a:spcAft>
            <a:spcPts val="600"/>
          </a:spcAft>
          <a:buNone/>
          <a:defRPr sz="1200" dirty="0" smtClean="0">
            <a:solidFill>
              <a:prstClr val="black">
                <a:lumMod val="75000"/>
                <a:lumOff val="25000"/>
              </a:prstClr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7_Bring your presentations to life with 3D_AAS_v3" id="{16D6C460-65F3-4DF8-AE87-56541C30C8AE}" vid="{B7832409-F369-484D-AD9D-1F570206E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774A73-0280-47B7-9E46-5069D2220801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16c05727-aa75-4e4a-9b5f-8a80a1165891"/>
    <ds:schemaRef ds:uri="http://schemas.microsoft.com/office/2006/metadata/properties"/>
    <ds:schemaRef ds:uri="http://purl.org/dc/dcmitype/"/>
    <ds:schemaRef ds:uri="http://schemas.microsoft.com/office/infopath/2007/PartnerControls"/>
    <ds:schemaRef ds:uri="71af3243-3dd4-4a8d-8c0d-dd76da1f02a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7126FF7-C1F4-4C68-B9E0-A1BEBFA97A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6286C1-23B0-486D-BA90-391FEFBD89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1095</Words>
  <Application>Microsoft Office PowerPoint</Application>
  <PresentationFormat>Widescreen</PresentationFormat>
  <Paragraphs>496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Segoe UI</vt:lpstr>
      <vt:lpstr>Segoe UI Light</vt:lpstr>
      <vt:lpstr>Segoe UI Semibold</vt:lpstr>
      <vt:lpstr>Times New Roman</vt:lpstr>
      <vt:lpstr>Wingdings</vt:lpstr>
      <vt:lpstr>Get Started with 3D</vt:lpstr>
      <vt:lpstr>PowerPoint Presentation</vt:lpstr>
      <vt:lpstr>PowerPoint Presentation</vt:lpstr>
      <vt:lpstr>PowerPoint Presentation</vt:lpstr>
      <vt:lpstr>PHỔ ĐIỂM MÔN TOÁN NĂM 2024</vt:lpstr>
      <vt:lpstr>PowerPoint Presentation</vt:lpstr>
      <vt:lpstr>PHỔ ĐIỂM MÔN NGỮ VĂN 2024</vt:lpstr>
      <vt:lpstr>PowerPoint Presentation</vt:lpstr>
      <vt:lpstr>PHỔ ĐIỂM MÔN VẬT LÍ 2024</vt:lpstr>
      <vt:lpstr>PowerPoint Presentation</vt:lpstr>
      <vt:lpstr>PHỔ ĐIỂM MÔN HÓA HỌC 2024</vt:lpstr>
      <vt:lpstr>PowerPoint Presentation</vt:lpstr>
      <vt:lpstr>PHỔ ĐIỂM MÔN SINH HỌC NĂM 2024</vt:lpstr>
      <vt:lpstr>PowerPoint Presentation</vt:lpstr>
      <vt:lpstr>PHỔ ĐIỂM MÔN LỊCH SỬ 2024</vt:lpstr>
      <vt:lpstr>PowerPoint Presentation</vt:lpstr>
      <vt:lpstr>PHỔ ĐIỂM MÔN ĐỊA LÍ 2024</vt:lpstr>
      <vt:lpstr>PowerPoint Presentation</vt:lpstr>
      <vt:lpstr>PHỔ ĐIỂM MÔN GIÁO DỤC CÔNG DÂN 2024</vt:lpstr>
      <vt:lpstr>PowerPoint Presentation</vt:lpstr>
      <vt:lpstr>PHỔ ĐIỂM MÔN NGOẠI NGỮ (TIẾNG ANH) 2024</vt:lpstr>
      <vt:lpstr>PowerPoint Presentation</vt:lpstr>
      <vt:lpstr>PowerPoint Presentation</vt:lpstr>
      <vt:lpstr>TỔ HỢP A00 (TOÁN, LÝ, HÓA) – KHOẢNG CHIA 1.0</vt:lpstr>
      <vt:lpstr>TỔ HỢP A00 (TOÁN, LÝ, HÓA) – KHOẢNG CHIA 0.5</vt:lpstr>
      <vt:lpstr>TỔ HỢP A01 (TOÁN, VẬT LÍ, NGOẠI NGỮ) – KHOẢNG CHIA 1.0</vt:lpstr>
      <vt:lpstr>TỔ HỢP A01 (TOÁN, VẬT LÍ, NGOẠI NGỮ) – KHOẢNG CHIA 0.5</vt:lpstr>
      <vt:lpstr>TỔ HỢP B00 (TOÁN, HÓA HỌC, SINH HỌC) – KHOẢNG CHIA 1.0</vt:lpstr>
      <vt:lpstr>TỔ HỢP B00 (TOÁN, HÓA HỌC, SINH HỌC) – KHOẢNG CHIA 0.5</vt:lpstr>
      <vt:lpstr>TỔ HỢP C00 (NGỮ VĂN, LỊCH SỬ, ĐỊA LÝ) – KHOẢNG CHIA 1.0</vt:lpstr>
      <vt:lpstr>TỔ HỢP C00 (NGỮ VĂN, LỊCH SỬ, ĐỊA LÝ) – KHOẢNG CHIA 0.5</vt:lpstr>
      <vt:lpstr>TỔ HỢP D01 (TOÁN, NGOẠI NGỮ, NGỮ VĂN) – KHOẢNG CHIA 1.0</vt:lpstr>
      <vt:lpstr>TỔ HỢP D01 (TOÁN, NGOẠI NGỮ, NGỮ VĂN) – KHOẢNG CHIA 0.5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2019-08-22T17:28:46Z</dcterms:created>
  <dcterms:modified xsi:type="dcterms:W3CDTF">2024-07-17T00:59:17Z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